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91" r:id="rId2"/>
    <p:sldId id="292" r:id="rId3"/>
    <p:sldId id="294" r:id="rId4"/>
    <p:sldId id="362" r:id="rId5"/>
    <p:sldId id="297" r:id="rId6"/>
    <p:sldId id="298" r:id="rId7"/>
    <p:sldId id="300" r:id="rId8"/>
    <p:sldId id="302" r:id="rId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garland" initials="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52A345"/>
    <a:srgbClr val="FF5050"/>
    <a:srgbClr val="336600"/>
    <a:srgbClr val="669900"/>
    <a:srgbClr val="FFCC66"/>
    <a:srgbClr val="CC6600"/>
    <a:srgbClr val="95B3D7"/>
    <a:srgbClr val="CC99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5" autoAdjust="0"/>
    <p:restoredTop sz="86400" autoAdjust="0"/>
  </p:normalViewPr>
  <p:slideViewPr>
    <p:cSldViewPr>
      <p:cViewPr>
        <p:scale>
          <a:sx n="63" d="100"/>
          <a:sy n="63" d="100"/>
        </p:scale>
        <p:origin x="-77" y="-77"/>
      </p:cViewPr>
      <p:guideLst>
        <p:guide orient="horz" pos="2160"/>
        <p:guide pos="2880"/>
      </p:guideLst>
    </p:cSldViewPr>
  </p:slideViewPr>
  <p:outlineViewPr>
    <p:cViewPr>
      <p:scale>
        <a:sx n="33" d="100"/>
        <a:sy n="33" d="100"/>
      </p:scale>
      <p:origin x="0" y="24389"/>
    </p:cViewPr>
  </p:outlineViewPr>
  <p:notesTextViewPr>
    <p:cViewPr>
      <p:scale>
        <a:sx n="100" d="100"/>
        <a:sy n="100" d="100"/>
      </p:scale>
      <p:origin x="0" y="0"/>
    </p:cViewPr>
  </p:notesTextViewPr>
  <p:sorterViewPr>
    <p:cViewPr>
      <p:scale>
        <a:sx n="100" d="100"/>
        <a:sy n="100" d="100"/>
      </p:scale>
      <p:origin x="0" y="7603"/>
    </p:cViewPr>
  </p:sorterViewPr>
  <p:notesViewPr>
    <p:cSldViewPr>
      <p:cViewPr varScale="1">
        <p:scale>
          <a:sx n="69" d="100"/>
          <a:sy n="69" d="100"/>
        </p:scale>
        <p:origin x="-2434" y="-8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02B4129C-C3A1-46DD-9D65-768CF5B97287}" type="datetimeFigureOut">
              <a:rPr lang="en-US" smtClean="0"/>
              <a:pPr/>
              <a:t>4/13/2018</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56E79CAE-7C83-4620-B765-6F8A1107D2EF}" type="slidenum">
              <a:rPr lang="en-US" smtClean="0"/>
              <a:pPr/>
              <a:t>‹#›</a:t>
            </a:fld>
            <a:endParaRPr lang="en-US" dirty="0"/>
          </a:p>
        </p:txBody>
      </p:sp>
    </p:spTree>
    <p:extLst>
      <p:ext uri="{BB962C8B-B14F-4D97-AF65-F5344CB8AC3E}">
        <p14:creationId xmlns:p14="http://schemas.microsoft.com/office/powerpoint/2010/main" val="3792698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1EDDB13F-E3C0-46F6-BAC4-9A6B7E3A352D}" type="datetimeFigureOut">
              <a:rPr lang="en-US" smtClean="0"/>
              <a:pPr/>
              <a:t>4/13/2018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1C2D6D7F-8F15-4F9A-A215-99D2D86B8054}" type="slidenum">
              <a:rPr lang="en-US" smtClean="0"/>
              <a:pPr/>
              <a:t>‹#›</a:t>
            </a:fld>
            <a:endParaRPr lang="en-US" dirty="0"/>
          </a:p>
        </p:txBody>
      </p:sp>
    </p:spTree>
    <p:extLst>
      <p:ext uri="{BB962C8B-B14F-4D97-AF65-F5344CB8AC3E}">
        <p14:creationId xmlns:p14="http://schemas.microsoft.com/office/powerpoint/2010/main" val="2530420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a:latin typeface="Times New Roman" pitchFamily="18" charset="0"/>
                <a:cs typeface="Times New Roman" pitchFamily="18" charset="0"/>
              </a:rPr>
              <a:t>Thank you for inviting me here today to speak with you about the work of the St. Johns River Water Management District.  My name is Barbara Hatchitt and I am the supervising regulatory</a:t>
            </a:r>
            <a:r>
              <a:rPr lang="en-US" sz="1600" baseline="0" dirty="0">
                <a:latin typeface="Times New Roman" pitchFamily="18" charset="0"/>
                <a:cs typeface="Times New Roman" pitchFamily="18" charset="0"/>
              </a:rPr>
              <a:t> scientist for our Headquarters office in Palatka.  I have over 25 years of experience working with the SJRWMD district, and I will be sharing with you today some of the highlights of our regulatory science program.   Much like the federal regulatory program, born out of the National Environmental Policy Act, the regulatory program has evolved drastically in Florida over the past 20 years (discuss DER, DEP, and WMD history).  </a:t>
            </a:r>
          </a:p>
          <a:p>
            <a:endParaRPr lang="en-US" sz="1600" baseline="0" dirty="0">
              <a:latin typeface="Times New Roman" pitchFamily="18" charset="0"/>
              <a:cs typeface="Times New Roman" pitchFamily="18" charset="0"/>
            </a:endParaRPr>
          </a:p>
          <a:p>
            <a:r>
              <a:rPr lang="en-US" sz="1600" baseline="0" dirty="0">
                <a:latin typeface="Times New Roman" pitchFamily="18" charset="0"/>
                <a:cs typeface="Times New Roman" pitchFamily="18" charset="0"/>
              </a:rPr>
              <a:t>Today we will highlight a four primary areas of our regulatory science program, wetlands &amp; delineation criteria, elimination and reduction of impacts, secondary impacts, cumulative impacts and the public interest test.  Before we jump into these topics, I would like to provide you with a brief overview of the SJRWMD.</a:t>
            </a:r>
            <a:endParaRPr lang="en-US" sz="1600" dirty="0">
              <a:latin typeface="Times New Roman" pitchFamily="18" charset="0"/>
              <a:cs typeface="Times New Roman" pitchFamily="18" charset="0"/>
            </a:endParaRPr>
          </a:p>
          <a:p>
            <a:pPr marL="228587" indent="-228587"/>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7E4596A-F2DD-4EE7-B929-8EEA3A346097}" type="slidenum">
              <a:rPr lang="en-US" smtClean="0"/>
              <a:pPr/>
              <a:t>1</a:t>
            </a:fld>
            <a:endParaRPr lang="en-US" dirty="0"/>
          </a:p>
        </p:txBody>
      </p:sp>
    </p:spTree>
    <p:extLst>
      <p:ext uri="{BB962C8B-B14F-4D97-AF65-F5344CB8AC3E}">
        <p14:creationId xmlns:p14="http://schemas.microsoft.com/office/powerpoint/2010/main" val="1141940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228600" indent="-228600">
              <a:buFont typeface="Arial" pitchFamily="34" charset="0"/>
              <a:buChar char="•"/>
            </a:pPr>
            <a:r>
              <a:rPr lang="en-US" sz="1400" dirty="0">
                <a:latin typeface="Times New Roman" pitchFamily="18" charset="0"/>
                <a:cs typeface="Times New Roman" pitchFamily="18" charset="0"/>
              </a:rPr>
              <a:t>Balancing the water needs of our state’s residents and visitors with the needs of nature is at the heart of the work of Florida’s five water management districts.</a:t>
            </a:r>
          </a:p>
          <a:p>
            <a:pPr marL="228600" indent="-228600">
              <a:buFont typeface="Arial" pitchFamily="34" charset="0"/>
              <a:buChar char="•"/>
            </a:pPr>
            <a:r>
              <a:rPr lang="en-US" sz="1400" dirty="0">
                <a:latin typeface="Times New Roman" pitchFamily="18" charset="0"/>
                <a:cs typeface="Times New Roman" pitchFamily="18" charset="0"/>
              </a:rPr>
              <a:t>The Legislature established the districts</a:t>
            </a:r>
            <a:r>
              <a:rPr lang="en-US" sz="1400" baseline="0" dirty="0">
                <a:latin typeface="Times New Roman" pitchFamily="18" charset="0"/>
                <a:cs typeface="Times New Roman" pitchFamily="18" charset="0"/>
              </a:rPr>
              <a:t> in 1972.</a:t>
            </a:r>
            <a:endParaRPr lang="en-US" sz="1400" dirty="0">
              <a:latin typeface="Times New Roman" pitchFamily="18" charset="0"/>
              <a:cs typeface="Times New Roman" pitchFamily="18" charset="0"/>
            </a:endParaRPr>
          </a:p>
          <a:p>
            <a:pPr marL="228600" indent="-228600">
              <a:buFont typeface="Arial" pitchFamily="34" charset="0"/>
              <a:buChar char="•"/>
            </a:pPr>
            <a:r>
              <a:rPr lang="en-US" sz="1400" dirty="0">
                <a:latin typeface="Times New Roman" pitchFamily="18" charset="0"/>
                <a:cs typeface="Times New Roman" pitchFamily="18" charset="0"/>
              </a:rPr>
              <a:t>Each water management</a:t>
            </a:r>
            <a:r>
              <a:rPr lang="en-US" sz="1400" baseline="0" dirty="0">
                <a:latin typeface="Times New Roman" pitchFamily="18" charset="0"/>
                <a:cs typeface="Times New Roman" pitchFamily="18" charset="0"/>
              </a:rPr>
              <a:t> </a:t>
            </a:r>
            <a:r>
              <a:rPr lang="en-US" sz="1400" dirty="0">
                <a:latin typeface="Times New Roman" pitchFamily="18" charset="0"/>
                <a:cs typeface="Times New Roman" pitchFamily="18" charset="0"/>
              </a:rPr>
              <a:t>district is governed by a board whose members are appointed by Florida’s governor and confirmed by the Florida Senate. There is also oversight by the Florida Department of Environmental Protection. </a:t>
            </a:r>
          </a:p>
          <a:p>
            <a:pPr marL="228600" indent="-228600">
              <a:buFont typeface="Arial" pitchFamily="34" charset="0"/>
              <a:buChar char="•"/>
            </a:pPr>
            <a:r>
              <a:rPr lang="en-US" sz="1400" dirty="0">
                <a:latin typeface="Times New Roman" pitchFamily="18" charset="0"/>
                <a:cs typeface="Times New Roman" pitchFamily="18" charset="0"/>
              </a:rPr>
              <a:t>The St. Johns District has a nine-member board that oversees the agency, establishes policy, hires the executive director, executes regulatory responsibilities and approves the budget.</a:t>
            </a:r>
          </a:p>
        </p:txBody>
      </p:sp>
      <p:sp>
        <p:nvSpPr>
          <p:cNvPr id="4" name="Slide Number Placeholder 3"/>
          <p:cNvSpPr>
            <a:spLocks noGrp="1"/>
          </p:cNvSpPr>
          <p:nvPr>
            <p:ph type="sldNum" sz="quarter" idx="10"/>
          </p:nvPr>
        </p:nvSpPr>
        <p:spPr/>
        <p:txBody>
          <a:bodyPr/>
          <a:lstStyle/>
          <a:p>
            <a:fld id="{F7E4596A-F2DD-4EE7-B929-8EEA3A346097}" type="slidenum">
              <a:rPr lang="en-US" smtClean="0"/>
              <a:pPr/>
              <a:t>2</a:t>
            </a:fld>
            <a:endParaRPr lang="en-US" dirty="0"/>
          </a:p>
        </p:txBody>
      </p:sp>
    </p:spTree>
    <p:extLst>
      <p:ext uri="{BB962C8B-B14F-4D97-AF65-F5344CB8AC3E}">
        <p14:creationId xmlns:p14="http://schemas.microsoft.com/office/powerpoint/2010/main" val="1555396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mentioned in the opening presentation, we are going to highlight some important aspects of</a:t>
            </a:r>
            <a:r>
              <a:rPr lang="en-US" baseline="0" dirty="0"/>
              <a:t> the regulatory science program in today’s lecture.    When reviewing a permit application for a project, our regulatory scientists do review additional details and require information beyond these specific factors, but these are the topics we have chosen today, simply because they are some of the most important factors to consider when reviewing a project for permit issuance.</a:t>
            </a:r>
          </a:p>
          <a:p>
            <a:endParaRPr lang="en-US" baseline="0" dirty="0"/>
          </a:p>
          <a:p>
            <a:r>
              <a:rPr lang="en-US" baseline="0" dirty="0"/>
              <a:t>We will stat with a basic discussion of wetlands and the considerations that surround determining a wetland boundary (also known as wetland delineation).</a:t>
            </a:r>
          </a:p>
          <a:p>
            <a:r>
              <a:rPr lang="en-US" baseline="0" dirty="0"/>
              <a:t>Next, we’ll discuss</a:t>
            </a:r>
            <a:r>
              <a:rPr lang="en-US" sz="1200" baseline="0" dirty="0">
                <a:latin typeface="Times New Roman" pitchFamily="18" charset="0"/>
                <a:cs typeface="Times New Roman" pitchFamily="18" charset="0"/>
              </a:rPr>
              <a:t> elimination and reduction of impacts, secondary impacts, cumulative impacts and the public interest test.</a:t>
            </a:r>
            <a:endParaRPr lang="en-US" dirty="0"/>
          </a:p>
        </p:txBody>
      </p:sp>
      <p:sp>
        <p:nvSpPr>
          <p:cNvPr id="4" name="Slide Number Placeholder 3"/>
          <p:cNvSpPr>
            <a:spLocks noGrp="1"/>
          </p:cNvSpPr>
          <p:nvPr>
            <p:ph type="sldNum" sz="quarter" idx="10"/>
          </p:nvPr>
        </p:nvSpPr>
        <p:spPr/>
        <p:txBody>
          <a:bodyPr/>
          <a:lstStyle/>
          <a:p>
            <a:fld id="{1C2D6D7F-8F15-4F9A-A215-99D2D86B8054}" type="slidenum">
              <a:rPr lang="en-US" smtClean="0"/>
              <a:pPr/>
              <a:t>3</a:t>
            </a:fld>
            <a:endParaRPr lang="en-US" dirty="0"/>
          </a:p>
        </p:txBody>
      </p:sp>
    </p:spTree>
    <p:extLst>
      <p:ext uri="{BB962C8B-B14F-4D97-AF65-F5344CB8AC3E}">
        <p14:creationId xmlns:p14="http://schemas.microsoft.com/office/powerpoint/2010/main" val="2790764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let’s discuss</a:t>
            </a:r>
            <a:r>
              <a:rPr lang="en-US" baseline="0" dirty="0"/>
              <a:t> the legislative background for defining wetlands in our State.  Ratified by legislature as law in section 373.4211, F.S.   Then we’ll show and discuss a couple of examples and talk about where these types of wetlands are located throughout the state.</a:t>
            </a:r>
          </a:p>
          <a:p>
            <a:endParaRPr lang="en-US" baseline="0" dirty="0"/>
          </a:p>
          <a:p>
            <a:r>
              <a:rPr lang="en-US" sz="1200" kern="1200" baseline="0" dirty="0">
                <a:solidFill>
                  <a:schemeClr val="tx1"/>
                </a:solidFill>
                <a:latin typeface="+mn-lt"/>
                <a:ea typeface="+mn-ea"/>
                <a:cs typeface="+mn-cs"/>
              </a:rPr>
              <a:t> Both Florida and the Federal government have methods to </a:t>
            </a:r>
            <a:r>
              <a:rPr lang="en-US" sz="1200" b="1" kern="1200" baseline="0" dirty="0">
                <a:solidFill>
                  <a:schemeClr val="tx1"/>
                </a:solidFill>
                <a:latin typeface="+mn-lt"/>
                <a:ea typeface="+mn-ea"/>
                <a:cs typeface="+mn-cs"/>
              </a:rPr>
              <a:t>delineate the boundaries of areas considered wetlands although there are differences in the methods that may produce different wetland boundaries in some situations. </a:t>
            </a:r>
            <a:endParaRPr lang="en-US" dirty="0"/>
          </a:p>
        </p:txBody>
      </p:sp>
      <p:sp>
        <p:nvSpPr>
          <p:cNvPr id="4" name="Slide Number Placeholder 3"/>
          <p:cNvSpPr>
            <a:spLocks noGrp="1"/>
          </p:cNvSpPr>
          <p:nvPr>
            <p:ph type="sldNum" sz="quarter" idx="10"/>
          </p:nvPr>
        </p:nvSpPr>
        <p:spPr/>
        <p:txBody>
          <a:bodyPr/>
          <a:lstStyle/>
          <a:p>
            <a:fld id="{1C2D6D7F-8F15-4F9A-A215-99D2D86B8054}" type="slidenum">
              <a:rPr lang="en-US" smtClean="0"/>
              <a:pPr/>
              <a:t>5</a:t>
            </a:fld>
            <a:endParaRPr lang="en-US" dirty="0"/>
          </a:p>
        </p:txBody>
      </p:sp>
    </p:spTree>
    <p:extLst>
      <p:ext uri="{BB962C8B-B14F-4D97-AF65-F5344CB8AC3E}">
        <p14:creationId xmlns:p14="http://schemas.microsoft.com/office/powerpoint/2010/main" val="3226972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Rule</a:t>
            </a:r>
            <a:r>
              <a:rPr lang="en-US" baseline="0" dirty="0"/>
              <a:t> intent is to provide </a:t>
            </a:r>
            <a:r>
              <a:rPr lang="en-US" b="1" baseline="0" dirty="0"/>
              <a:t>a </a:t>
            </a:r>
            <a:r>
              <a:rPr lang="en-US" b="1" baseline="0" dirty="0">
                <a:solidFill>
                  <a:srgbClr val="FFFF00"/>
                </a:solidFill>
              </a:rPr>
              <a:t>unified statewide methodology  (state, water management districts, local governments) </a:t>
            </a:r>
            <a:r>
              <a:rPr lang="en-US" baseline="0" dirty="0"/>
              <a:t>for delineation of wetlands and surface waters. </a:t>
            </a:r>
          </a:p>
          <a:p>
            <a:r>
              <a:rPr lang="en-US" baseline="0" dirty="0"/>
              <a:t>Before implementing the methodology that will be explained the agency “shall identify the wetlands according to the  definition. </a:t>
            </a:r>
          </a:p>
          <a:p>
            <a:r>
              <a:rPr lang="en-US" baseline="0" dirty="0"/>
              <a:t>Identify </a:t>
            </a:r>
            <a:r>
              <a:rPr lang="en-US" baseline="0" dirty="0" err="1"/>
              <a:t>ectotone</a:t>
            </a:r>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both Florida and the Federal government have methods to </a:t>
            </a:r>
            <a:r>
              <a:rPr lang="en-US" sz="1200" b="1" kern="1200" baseline="0" dirty="0">
                <a:solidFill>
                  <a:schemeClr val="tx1"/>
                </a:solidFill>
                <a:latin typeface="+mn-lt"/>
                <a:ea typeface="+mn-ea"/>
                <a:cs typeface="+mn-cs"/>
              </a:rPr>
              <a:t>delineate the boundaries of areas considered wetlands although there are differences in the methods that may produce different wetland boundaries in some situations. </a:t>
            </a:r>
            <a:r>
              <a:rPr lang="en-US" baseline="0" dirty="0"/>
              <a:t>one, </a:t>
            </a:r>
          </a:p>
          <a:p>
            <a:r>
              <a:rPr lang="en-US" baseline="0" dirty="0"/>
              <a:t>The rule also specifies which areas, i.e., natural pine flatwoods with a saw palmetto understory, which are not generally wetlands.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Effective July 1, 1994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algn="l">
              <a:buFont typeface="Wingdings" pitchFamily="2" charset="2"/>
              <a:buNone/>
            </a:pPr>
            <a:r>
              <a:rPr lang="en-US" dirty="0"/>
              <a:t>Some types of surface waters have both upland and wetland     	components</a:t>
            </a:r>
          </a:p>
          <a:p>
            <a:pPr algn="l">
              <a:buFont typeface="Wingdings" pitchFamily="2" charset="2"/>
              <a:buChar char="Ø"/>
            </a:pPr>
            <a:r>
              <a:rPr lang="en-US" dirty="0"/>
              <a:t> 	contain no wetland 	characteristics</a:t>
            </a:r>
          </a:p>
          <a:p>
            <a:pPr algn="l">
              <a:buFont typeface="Wingdings" pitchFamily="2" charset="2"/>
              <a:buChar char="Ø"/>
            </a:pPr>
            <a:r>
              <a:rPr lang="en-US" dirty="0"/>
              <a:t>  	are all wetlands </a:t>
            </a:r>
          </a:p>
          <a:p>
            <a:endParaRPr lang="en-US" dirty="0"/>
          </a:p>
        </p:txBody>
      </p:sp>
      <p:sp>
        <p:nvSpPr>
          <p:cNvPr id="4" name="Slide Number Placeholder 3"/>
          <p:cNvSpPr>
            <a:spLocks noGrp="1"/>
          </p:cNvSpPr>
          <p:nvPr>
            <p:ph type="sldNum" sz="quarter" idx="10"/>
          </p:nvPr>
        </p:nvSpPr>
        <p:spPr/>
        <p:txBody>
          <a:bodyPr/>
          <a:lstStyle/>
          <a:p>
            <a:fld id="{1C2D6D7F-8F15-4F9A-A215-99D2D86B8054}" type="slidenum">
              <a:rPr lang="en-US" smtClean="0"/>
              <a:pPr/>
              <a:t>6</a:t>
            </a:fld>
            <a:endParaRPr lang="en-US" dirty="0"/>
          </a:p>
        </p:txBody>
      </p:sp>
    </p:spTree>
    <p:extLst>
      <p:ext uri="{BB962C8B-B14F-4D97-AF65-F5344CB8AC3E}">
        <p14:creationId xmlns:p14="http://schemas.microsoft.com/office/powerpoint/2010/main" val="2900795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primary highlights regarding wetland</a:t>
            </a:r>
            <a:r>
              <a:rPr lang="en-US" baseline="0" dirty="0"/>
              <a:t> delineation, and how the State differs slightly from federal delineation technique. (Discuss highlights listed on slide).</a:t>
            </a:r>
            <a:endParaRPr lang="en-US" dirty="0"/>
          </a:p>
        </p:txBody>
      </p:sp>
      <p:sp>
        <p:nvSpPr>
          <p:cNvPr id="4" name="Slide Number Placeholder 3"/>
          <p:cNvSpPr>
            <a:spLocks noGrp="1"/>
          </p:cNvSpPr>
          <p:nvPr>
            <p:ph type="sldNum" sz="quarter" idx="10"/>
          </p:nvPr>
        </p:nvSpPr>
        <p:spPr/>
        <p:txBody>
          <a:bodyPr/>
          <a:lstStyle/>
          <a:p>
            <a:fld id="{1C2D6D7F-8F15-4F9A-A215-99D2D86B8054}" type="slidenum">
              <a:rPr lang="en-US" smtClean="0"/>
              <a:pPr/>
              <a:t>7</a:t>
            </a:fld>
            <a:endParaRPr lang="en-US" dirty="0"/>
          </a:p>
        </p:txBody>
      </p:sp>
    </p:spTree>
    <p:extLst>
      <p:ext uri="{BB962C8B-B14F-4D97-AF65-F5344CB8AC3E}">
        <p14:creationId xmlns:p14="http://schemas.microsoft.com/office/powerpoint/2010/main" val="3766787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Black" panose="020B0A04020102020204" pitchFamily="34" charset="0"/>
              </a:defRPr>
            </a:lvl1pPr>
            <a:lvl2pPr marL="742950" indent="-285750" defTabSz="930275" eaLnBrk="0" hangingPunct="0">
              <a:defRPr sz="2400">
                <a:solidFill>
                  <a:schemeClr val="tx1"/>
                </a:solidFill>
                <a:latin typeface="Arial Black" panose="020B0A04020102020204" pitchFamily="34" charset="0"/>
              </a:defRPr>
            </a:lvl2pPr>
            <a:lvl3pPr marL="1143000" indent="-228600" defTabSz="930275" eaLnBrk="0" hangingPunct="0">
              <a:defRPr sz="2400">
                <a:solidFill>
                  <a:schemeClr val="tx1"/>
                </a:solidFill>
                <a:latin typeface="Arial Black" panose="020B0A04020102020204" pitchFamily="34" charset="0"/>
              </a:defRPr>
            </a:lvl3pPr>
            <a:lvl4pPr marL="1600200" indent="-228600" defTabSz="930275" eaLnBrk="0" hangingPunct="0">
              <a:defRPr sz="2400">
                <a:solidFill>
                  <a:schemeClr val="tx1"/>
                </a:solidFill>
                <a:latin typeface="Arial Black" panose="020B0A04020102020204" pitchFamily="34" charset="0"/>
              </a:defRPr>
            </a:lvl4pPr>
            <a:lvl5pPr marL="2057400" indent="-228600" defTabSz="930275" eaLnBrk="0" hangingPunct="0">
              <a:defRPr sz="2400">
                <a:solidFill>
                  <a:schemeClr val="tx1"/>
                </a:solidFill>
                <a:latin typeface="Arial Black" panose="020B0A04020102020204" pitchFamily="34" charset="0"/>
              </a:defRPr>
            </a:lvl5pPr>
            <a:lvl6pPr marL="2514600" indent="-228600" defTabSz="930275" eaLnBrk="0" fontAlgn="base" hangingPunct="0">
              <a:spcBef>
                <a:spcPct val="0"/>
              </a:spcBef>
              <a:spcAft>
                <a:spcPct val="0"/>
              </a:spcAft>
              <a:defRPr sz="2400">
                <a:solidFill>
                  <a:schemeClr val="tx1"/>
                </a:solidFill>
                <a:latin typeface="Arial Black" panose="020B0A04020102020204" pitchFamily="34" charset="0"/>
              </a:defRPr>
            </a:lvl6pPr>
            <a:lvl7pPr marL="2971800" indent="-228600" defTabSz="930275" eaLnBrk="0" fontAlgn="base" hangingPunct="0">
              <a:spcBef>
                <a:spcPct val="0"/>
              </a:spcBef>
              <a:spcAft>
                <a:spcPct val="0"/>
              </a:spcAft>
              <a:defRPr sz="2400">
                <a:solidFill>
                  <a:schemeClr val="tx1"/>
                </a:solidFill>
                <a:latin typeface="Arial Black" panose="020B0A04020102020204" pitchFamily="34" charset="0"/>
              </a:defRPr>
            </a:lvl7pPr>
            <a:lvl8pPr marL="3429000" indent="-228600" defTabSz="930275" eaLnBrk="0" fontAlgn="base" hangingPunct="0">
              <a:spcBef>
                <a:spcPct val="0"/>
              </a:spcBef>
              <a:spcAft>
                <a:spcPct val="0"/>
              </a:spcAft>
              <a:defRPr sz="2400">
                <a:solidFill>
                  <a:schemeClr val="tx1"/>
                </a:solidFill>
                <a:latin typeface="Arial Black" panose="020B0A04020102020204" pitchFamily="34" charset="0"/>
              </a:defRPr>
            </a:lvl8pPr>
            <a:lvl9pPr marL="3886200" indent="-228600" defTabSz="930275" eaLnBrk="0" fontAlgn="base" hangingPunct="0">
              <a:spcBef>
                <a:spcPct val="0"/>
              </a:spcBef>
              <a:spcAft>
                <a:spcPct val="0"/>
              </a:spcAft>
              <a:defRPr sz="2400">
                <a:solidFill>
                  <a:schemeClr val="tx1"/>
                </a:solidFill>
                <a:latin typeface="Arial Black" panose="020B0A04020102020204" pitchFamily="34" charset="0"/>
              </a:defRPr>
            </a:lvl9pPr>
          </a:lstStyle>
          <a:p>
            <a:pPr eaLnBrk="1" hangingPunct="1"/>
            <a:fld id="{DF6F463A-F29C-4A1B-9E69-10918E0C25B4}" type="slidenum">
              <a:rPr lang="en-US" altLang="en-US" sz="1200">
                <a:latin typeface="Times New Roman" panose="02020603050405020304" pitchFamily="18" charset="0"/>
              </a:rPr>
              <a:pPr eaLnBrk="1" hangingPunct="1"/>
              <a:t>8</a:t>
            </a:fld>
            <a:endParaRPr lang="en-US" altLang="en-US" sz="1200" dirty="0">
              <a:latin typeface="Times New Roman" panose="02020603050405020304" pitchFamily="18"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panose="02020603050405020304" pitchFamily="18" charset="0"/>
              </a:rPr>
              <a:t>Discuss 2-3 examples of types of forested</a:t>
            </a:r>
            <a:r>
              <a:rPr lang="en-US" altLang="en-US" baseline="0" dirty="0">
                <a:latin typeface="Times New Roman" panose="02020603050405020304" pitchFamily="18" charset="0"/>
              </a:rPr>
              <a:t> and non-forested wetlands (bayheads, cypress domes, freshwater marsh, hydric pasture).</a:t>
            </a:r>
          </a:p>
          <a:p>
            <a:pPr eaLnBrk="1" hangingPunct="1"/>
            <a:r>
              <a:rPr lang="en-US" altLang="en-US" baseline="0" dirty="0">
                <a:latin typeface="Times New Roman" panose="02020603050405020304" pitchFamily="18" charset="0"/>
              </a:rPr>
              <a:t>Discuss many types of agricultural lands are still considered jurisdictional wetlands.</a:t>
            </a:r>
          </a:p>
          <a:p>
            <a:pPr eaLnBrk="1" hangingPunct="1"/>
            <a:r>
              <a:rPr lang="en-US" altLang="en-US" baseline="0" dirty="0">
                <a:latin typeface="Times New Roman" panose="02020603050405020304" pitchFamily="18" charset="0"/>
              </a:rPr>
              <a:t>Discuss invasive species and how many systems (especially in southern Florida) are 100% dominated now by species such as Brazilian Pepper and Melaleuca spp.</a:t>
            </a:r>
          </a:p>
          <a:p>
            <a:pPr eaLnBrk="1" hangingPunct="1"/>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054607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24200" y="6492875"/>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7010400" y="6492875"/>
            <a:ext cx="2133600" cy="365125"/>
          </a:xfrm>
        </p:spPr>
        <p:txBody>
          <a:bodyPr/>
          <a:lstStyle/>
          <a:p>
            <a:fld id="{AB48BB89-795A-4C37-B622-039153ACEE96}" type="slidenum">
              <a:rPr lang="en-US" smtClean="0"/>
              <a:pPr/>
              <a:t>‹#›</a:t>
            </a:fld>
            <a:endParaRPr lang="en-US" dirty="0"/>
          </a:p>
        </p:txBody>
      </p:sp>
      <p:sp>
        <p:nvSpPr>
          <p:cNvPr id="9" name="Rectangle 8"/>
          <p:cNvSpPr/>
          <p:nvPr userDrawn="1"/>
        </p:nvSpPr>
        <p:spPr>
          <a:xfrm>
            <a:off x="0" y="0"/>
            <a:ext cx="9144000" cy="381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userDrawn="1"/>
        </p:nvSpPr>
        <p:spPr>
          <a:xfrm>
            <a:off x="228600" y="73223"/>
            <a:ext cx="8763000" cy="307777"/>
          </a:xfrm>
          <a:prstGeom prst="rect">
            <a:avLst/>
          </a:prstGeom>
          <a:noFill/>
        </p:spPr>
        <p:txBody>
          <a:bodyPr wrap="square" lIns="0" tIns="0" rIns="0" bIns="0" rtlCol="0">
            <a:noAutofit/>
          </a:bodyPr>
          <a:lstStyle/>
          <a:p>
            <a:pPr algn="ctr"/>
            <a:r>
              <a:rPr lang="en-US" sz="1400" dirty="0">
                <a:solidFill>
                  <a:schemeClr val="bg1"/>
                </a:solidFill>
                <a:latin typeface="Arial Black" pitchFamily="34" charset="0"/>
              </a:rPr>
              <a:t>St. Johns River Water Management District</a:t>
            </a:r>
          </a:p>
        </p:txBody>
      </p:sp>
      <p:sp>
        <p:nvSpPr>
          <p:cNvPr id="12" name="Text Placeholder 11"/>
          <p:cNvSpPr>
            <a:spLocks noGrp="1"/>
          </p:cNvSpPr>
          <p:nvPr>
            <p:ph type="body" sz="quarter" idx="13"/>
          </p:nvPr>
        </p:nvSpPr>
        <p:spPr>
          <a:xfrm>
            <a:off x="1143000" y="1524000"/>
            <a:ext cx="7772400" cy="685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2133600"/>
            <a:ext cx="8001000" cy="1752600"/>
          </a:xfrm>
          <a:prstGeom prst="rect">
            <a:avLst/>
          </a:prstGeom>
        </p:spPr>
        <p:txBody>
          <a:bodyPr/>
          <a:lstStyle>
            <a:lvl1pPr marL="0" indent="0" algn="ctr">
              <a:buNone/>
              <a:defRPr b="0">
                <a:solidFill>
                  <a:srgbClr val="FFFF00"/>
                </a:solidFill>
                <a:latin typeface="Arial Black"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a:xfrm>
            <a:off x="3124200" y="6492875"/>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010400" y="6492875"/>
            <a:ext cx="2133600" cy="365125"/>
          </a:xfrm>
        </p:spPr>
        <p:txBody>
          <a:bodyPr/>
          <a:lstStyle/>
          <a:p>
            <a:fld id="{AB48BB89-795A-4C37-B622-039153ACEE96}" type="slidenum">
              <a:rPr lang="en-US" smtClean="0"/>
              <a:pPr/>
              <a:t>‹#›</a:t>
            </a:fld>
            <a:endParaRPr lang="en-US" dirty="0"/>
          </a:p>
        </p:txBody>
      </p:sp>
      <p:sp>
        <p:nvSpPr>
          <p:cNvPr id="8" name="Rectangle 7"/>
          <p:cNvSpPr/>
          <p:nvPr userDrawn="1"/>
        </p:nvSpPr>
        <p:spPr>
          <a:xfrm>
            <a:off x="0" y="0"/>
            <a:ext cx="9144000" cy="381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userDrawn="1"/>
        </p:nvSpPr>
        <p:spPr>
          <a:xfrm>
            <a:off x="228600" y="73223"/>
            <a:ext cx="8763000" cy="307777"/>
          </a:xfrm>
          <a:prstGeom prst="rect">
            <a:avLst/>
          </a:prstGeom>
          <a:noFill/>
        </p:spPr>
        <p:txBody>
          <a:bodyPr wrap="square" lIns="0" tIns="0" rIns="0" bIns="0" rtlCol="0">
            <a:noAutofit/>
          </a:bodyPr>
          <a:lstStyle/>
          <a:p>
            <a:pPr algn="ctr"/>
            <a:r>
              <a:rPr lang="en-US" sz="1400" dirty="0">
                <a:solidFill>
                  <a:schemeClr val="bg1"/>
                </a:solidFill>
                <a:latin typeface="Arial Black" pitchFamily="34" charset="0"/>
              </a:rPr>
              <a:t>St. Johns River Water Management District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7924800" cy="1143000"/>
          </a:xfrm>
          <a:prstGeom prst="rect">
            <a:avLst/>
          </a:prstGeom>
        </p:spPr>
        <p:txBody>
          <a:bodyPr/>
          <a:lstStyle>
            <a:lvl1pPr>
              <a:defRPr>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p:cNvSpPr>
            <a:spLocks noGrp="1"/>
          </p:cNvSpPr>
          <p:nvPr>
            <p:ph idx="1"/>
          </p:nvPr>
        </p:nvSpPr>
        <p:spPr>
          <a:xfrm>
            <a:off x="1066800" y="1798637"/>
            <a:ext cx="79248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1066800" y="6492875"/>
            <a:ext cx="1524000" cy="365125"/>
          </a:xfrm>
          <a:prstGeom prst="rect">
            <a:avLst/>
          </a:prstGeom>
        </p:spPr>
        <p:txBody>
          <a:bodyPr/>
          <a:lstStyle>
            <a:lvl1pPr>
              <a:defRPr sz="1200"/>
            </a:lvl1pPr>
          </a:lstStyle>
          <a:p>
            <a:fld id="{4CC6A486-3709-4472-A8C0-125E833EB287}" type="datetimeFigureOut">
              <a:rPr lang="en-US" smtClean="0"/>
              <a:pPr/>
              <a:t>4/13/2018</a:t>
            </a:fld>
            <a:endParaRPr lang="en-US" dirty="0"/>
          </a:p>
        </p:txBody>
      </p:sp>
      <p:sp>
        <p:nvSpPr>
          <p:cNvPr id="5" name="Footer Placeholder 4"/>
          <p:cNvSpPr>
            <a:spLocks noGrp="1"/>
          </p:cNvSpPr>
          <p:nvPr>
            <p:ph type="ftr" sz="quarter" idx="11"/>
          </p:nvPr>
        </p:nvSpPr>
        <p:spPr>
          <a:xfrm>
            <a:off x="3124200" y="6492875"/>
            <a:ext cx="2895600" cy="365125"/>
          </a:xfrm>
          <a:prstGeom prst="rect">
            <a:avLst/>
          </a:prstGeom>
        </p:spPr>
        <p:txBody>
          <a:bodyPr/>
          <a:lstStyle>
            <a:lvl1pPr>
              <a:defRPr sz="1400"/>
            </a:lvl1pPr>
          </a:lstStyle>
          <a:p>
            <a:endParaRPr lang="en-US" dirty="0"/>
          </a:p>
        </p:txBody>
      </p:sp>
      <p:sp>
        <p:nvSpPr>
          <p:cNvPr id="6" name="Slide Number Placeholder 5"/>
          <p:cNvSpPr>
            <a:spLocks noGrp="1"/>
          </p:cNvSpPr>
          <p:nvPr>
            <p:ph type="sldNum" sz="quarter" idx="12"/>
          </p:nvPr>
        </p:nvSpPr>
        <p:spPr>
          <a:xfrm>
            <a:off x="7010400" y="6492875"/>
            <a:ext cx="2133600" cy="365125"/>
          </a:xfrm>
        </p:spPr>
        <p:txBody>
          <a:bodyPr/>
          <a:lstStyle/>
          <a:p>
            <a:fld id="{C8B0C29F-8A2C-44A6-9CE3-083C28E2AC18}" type="slidenum">
              <a:rPr lang="en-US" smtClean="0"/>
              <a:pPr/>
              <a:t>‹#›</a:t>
            </a:fld>
            <a:endParaRPr lang="en-US" dirty="0"/>
          </a:p>
        </p:txBody>
      </p:sp>
    </p:spTree>
    <p:extLst>
      <p:ext uri="{BB962C8B-B14F-4D97-AF65-F5344CB8AC3E}">
        <p14:creationId xmlns:p14="http://schemas.microsoft.com/office/powerpoint/2010/main" val="37183240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46EB8">
            <a:alpha val="91000"/>
          </a:srgbClr>
        </a:solidFill>
        <a:effectLst/>
      </p:bgPr>
    </p:bg>
    <p:spTree>
      <p:nvGrpSpPr>
        <p:cNvPr id="1" name=""/>
        <p:cNvGrpSpPr/>
        <p:nvPr/>
      </p:nvGrpSpPr>
      <p:grpSpPr>
        <a:xfrm>
          <a:off x="0" y="0"/>
          <a:ext cx="0" cy="0"/>
          <a:chOff x="0" y="0"/>
          <a:chExt cx="0" cy="0"/>
        </a:xfrm>
      </p:grpSpPr>
      <p:pic>
        <p:nvPicPr>
          <p:cNvPr id="7" name="Picture 6" descr="Strip.png"/>
          <p:cNvPicPr>
            <a:picLocks noChangeAspect="1"/>
          </p:cNvPicPr>
          <p:nvPr userDrawn="1"/>
        </p:nvPicPr>
        <p:blipFill>
          <a:blip r:embed="rId5" cstate="print"/>
          <a:stretch>
            <a:fillRect/>
          </a:stretch>
        </p:blipFill>
        <p:spPr>
          <a:xfrm>
            <a:off x="0" y="0"/>
            <a:ext cx="914400" cy="6858000"/>
          </a:xfrm>
          <a:prstGeom prst="rect">
            <a:avLst/>
          </a:prstGeom>
        </p:spPr>
      </p:pic>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bg1"/>
                </a:solidFill>
                <a:latin typeface="Arial" pitchFamily="34" charset="0"/>
                <a:cs typeface="Arial" pitchFamily="34" charset="0"/>
              </a:defRPr>
            </a:lvl1pPr>
          </a:lstStyle>
          <a:p>
            <a:fld id="{AB48BB89-795A-4C37-B622-039153ACEE96}" type="slidenum">
              <a:rPr lang="en-US" smtClean="0"/>
              <a:pPr/>
              <a:t>‹#›</a:t>
            </a:fld>
            <a:endParaRPr lang="en-US" dirty="0"/>
          </a:p>
        </p:txBody>
      </p:sp>
      <p:sp>
        <p:nvSpPr>
          <p:cNvPr id="4" name="Rectangle 3"/>
          <p:cNvSpPr/>
          <p:nvPr userDrawn="1"/>
        </p:nvSpPr>
        <p:spPr>
          <a:xfrm>
            <a:off x="0" y="0"/>
            <a:ext cx="9144000" cy="381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userDrawn="1"/>
        </p:nvSpPr>
        <p:spPr>
          <a:xfrm>
            <a:off x="228600" y="73223"/>
            <a:ext cx="8763000" cy="307777"/>
          </a:xfrm>
          <a:prstGeom prst="rect">
            <a:avLst/>
          </a:prstGeom>
          <a:noFill/>
        </p:spPr>
        <p:txBody>
          <a:bodyPr wrap="square" lIns="0" tIns="0" rIns="0" bIns="0" rtlCol="0">
            <a:noAutofit/>
          </a:bodyPr>
          <a:lstStyle/>
          <a:p>
            <a:pPr algn="ctr"/>
            <a:r>
              <a:rPr lang="en-US" sz="1400" dirty="0">
                <a:solidFill>
                  <a:schemeClr val="bg1"/>
                </a:solidFill>
                <a:latin typeface="Arial Black" pitchFamily="34" charset="0"/>
              </a:rPr>
              <a:t>St. Johns River Water Management District</a:t>
            </a:r>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Lst>
  <p:txStyles>
    <p:titleStyle>
      <a:lvl1pPr algn="ctr" defTabSz="914400" rtl="0" eaLnBrk="1" latinLnBrk="0" hangingPunct="1">
        <a:spcBef>
          <a:spcPct val="0"/>
        </a:spcBef>
        <a:buNone/>
        <a:defRPr sz="4000" kern="1200">
          <a:solidFill>
            <a:srgbClr val="F1FC60"/>
          </a:solidFill>
          <a:effectLst>
            <a:glow rad="63500">
              <a:schemeClr val="tx1">
                <a:lumMod val="65000"/>
                <a:lumOff val="35000"/>
                <a:alpha val="40000"/>
              </a:schemeClr>
            </a:glow>
            <a:outerShdw blurRad="38100" dist="38100" dir="2700000" algn="tl">
              <a:srgbClr val="000000">
                <a:alpha val="43137"/>
              </a:srgbClr>
            </a:outerShdw>
          </a:effectLst>
          <a:latin typeface="Arial Black" pitchFamily="34" charset="0"/>
          <a:ea typeface="+mj-ea"/>
          <a:cs typeface="+mj-cs"/>
        </a:defRPr>
      </a:lvl1pPr>
    </p:titleStyle>
    <p:bodyStyle>
      <a:lvl1pPr marL="233363" indent="-233363" algn="l" defTabSz="914400" rtl="0" eaLnBrk="1" latinLnBrk="0" hangingPunct="1">
        <a:spcBef>
          <a:spcPts val="500"/>
        </a:spcBef>
        <a:buClr>
          <a:srgbClr val="F1FC60"/>
        </a:buClr>
        <a:buFont typeface="Arial" pitchFamily="34" charset="0"/>
        <a:buChar char="•"/>
        <a:defRPr sz="3200" b="1" kern="1200">
          <a:solidFill>
            <a:schemeClr val="bg1"/>
          </a:solidFill>
          <a:effectLst>
            <a:outerShdw blurRad="38100" dist="38100" dir="2700000" algn="tl">
              <a:srgbClr val="000000">
                <a:alpha val="43137"/>
              </a:srgbClr>
            </a:outerShdw>
          </a:effectLst>
          <a:latin typeface="Arial" pitchFamily="34" charset="0"/>
          <a:ea typeface="+mn-ea"/>
          <a:cs typeface="Arial" pitchFamily="34" charset="0"/>
        </a:defRPr>
      </a:lvl1pPr>
      <a:lvl2pPr marL="569913" indent="-336550" algn="l" defTabSz="914400" rtl="0" eaLnBrk="1" latinLnBrk="0" hangingPunct="1">
        <a:spcBef>
          <a:spcPts val="500"/>
        </a:spcBef>
        <a:buClr>
          <a:srgbClr val="F1FC60"/>
        </a:buClr>
        <a:buFont typeface="Arial" pitchFamily="34" charset="0"/>
        <a:buChar char="–"/>
        <a:defRPr sz="2800" b="1" kern="1200">
          <a:solidFill>
            <a:schemeClr val="bg1"/>
          </a:solidFill>
          <a:effectLst>
            <a:outerShdw blurRad="38100" dist="38100" dir="2700000" algn="tl">
              <a:srgbClr val="000000">
                <a:alpha val="43137"/>
              </a:srgbClr>
            </a:outerShdw>
          </a:effectLst>
          <a:latin typeface="Arial" pitchFamily="34" charset="0"/>
          <a:ea typeface="+mn-ea"/>
          <a:cs typeface="Arial" pitchFamily="34" charset="0"/>
        </a:defRPr>
      </a:lvl2pPr>
      <a:lvl3pPr marL="801688" indent="-231775" algn="l" defTabSz="914400" rtl="0" eaLnBrk="1" latinLnBrk="0" hangingPunct="1">
        <a:spcBef>
          <a:spcPts val="500"/>
        </a:spcBef>
        <a:buClr>
          <a:srgbClr val="F1FC60"/>
        </a:buClr>
        <a:buFont typeface="Courier New" pitchFamily="49" charset="0"/>
        <a:buChar char="o"/>
        <a:defRPr sz="2400" b="1" kern="1200">
          <a:solidFill>
            <a:schemeClr val="bg1"/>
          </a:solidFill>
          <a:effectLst>
            <a:outerShdw blurRad="38100" dist="38100" dir="2700000" algn="tl">
              <a:srgbClr val="000000">
                <a:alpha val="43137"/>
              </a:srgbClr>
            </a:outerShdw>
          </a:effectLst>
          <a:latin typeface="Arial" pitchFamily="34" charset="0"/>
          <a:ea typeface="+mn-ea"/>
          <a:cs typeface="Arial" pitchFamily="34" charset="0"/>
        </a:defRPr>
      </a:lvl3pPr>
      <a:lvl4pPr marL="1147763" indent="-233363" algn="l" defTabSz="914400" rtl="0" eaLnBrk="1" latinLnBrk="0" hangingPunct="1">
        <a:spcBef>
          <a:spcPts val="500"/>
        </a:spcBef>
        <a:buClr>
          <a:srgbClr val="F1FC60"/>
        </a:buClr>
        <a:buFont typeface="Wingdings" pitchFamily="2" charset="2"/>
        <a:buChar char="§"/>
        <a:defRPr sz="2000" b="1" kern="1200">
          <a:solidFill>
            <a:schemeClr val="bg1"/>
          </a:solidFill>
          <a:effectLst>
            <a:outerShdw blurRad="38100" dist="38100" dir="2700000" algn="tl">
              <a:srgbClr val="000000">
                <a:alpha val="43137"/>
              </a:srgbClr>
            </a:outerShdw>
          </a:effectLst>
          <a:latin typeface="Arial" pitchFamily="34" charset="0"/>
          <a:ea typeface="+mn-ea"/>
          <a:cs typeface="Arial" pitchFamily="34" charset="0"/>
        </a:defRPr>
      </a:lvl4pPr>
      <a:lvl5pPr marL="1484313" indent="-225425" algn="l" defTabSz="914400" rtl="0" eaLnBrk="1" latinLnBrk="0" hangingPunct="1">
        <a:spcBef>
          <a:spcPts val="500"/>
        </a:spcBef>
        <a:buClr>
          <a:srgbClr val="F1FC60"/>
        </a:buClr>
        <a:buFont typeface="Wingdings" pitchFamily="2" charset="2"/>
        <a:buChar char="Ø"/>
        <a:defRPr sz="2000" b="1" kern="1200">
          <a:solidFill>
            <a:schemeClr val="bg1"/>
          </a:solidFill>
          <a:effectLst>
            <a:outerShdw blurRad="38100" dist="38100" dir="2700000" algn="tl">
              <a:srgbClr val="000000">
                <a:alpha val="43137"/>
              </a:srgbClr>
            </a:outerShdw>
          </a:effectLst>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ypress background2.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0"/>
            <a:ext cx="9141551" cy="6858000"/>
          </a:xfrm>
          <a:prstGeom prst="rect">
            <a:avLst/>
          </a:prstGeom>
        </p:spPr>
      </p:pic>
      <p:sp>
        <p:nvSpPr>
          <p:cNvPr id="9" name="Title 1"/>
          <p:cNvSpPr txBox="1">
            <a:spLocks/>
          </p:cNvSpPr>
          <p:nvPr/>
        </p:nvSpPr>
        <p:spPr>
          <a:xfrm>
            <a:off x="3429000" y="2514601"/>
            <a:ext cx="5867400" cy="914399"/>
          </a:xfrm>
          <a:prstGeom prst="rect">
            <a:avLst/>
          </a:prstGeom>
        </p:spPr>
        <p:txBody>
          <a:bodyPr vert="horz" lIns="91440" tIns="45720" rIns="91440" bIns="45720" rtlCol="0" anchor="t" anchorCtr="0">
            <a:noAutofit/>
          </a:bodyPr>
          <a:lstStyle/>
          <a:p>
            <a:pPr lvl="0">
              <a:spcBef>
                <a:spcPct val="0"/>
              </a:spcBef>
              <a:defRPr/>
            </a:pPr>
            <a:endParaRPr lang="en-US" sz="2800" dirty="0">
              <a:ln>
                <a:solidFill>
                  <a:schemeClr val="tx1">
                    <a:lumMod val="65000"/>
                    <a:lumOff val="35000"/>
                  </a:schemeClr>
                </a:solidFill>
              </a:ln>
              <a:solidFill>
                <a:srgbClr val="FFFF00"/>
              </a:solidFill>
              <a:effectLst>
                <a:outerShdw blurRad="38100" dist="38100" dir="2700000" algn="tl">
                  <a:srgbClr val="000000">
                    <a:alpha val="43137"/>
                  </a:srgbClr>
                </a:outerShdw>
              </a:effectLst>
              <a:latin typeface="Arial Black" pitchFamily="34" charset="0"/>
            </a:endParaRPr>
          </a:p>
          <a:p>
            <a:pPr lvl="0">
              <a:spcBef>
                <a:spcPct val="0"/>
              </a:spcBef>
              <a:defRPr/>
            </a:pPr>
            <a:r>
              <a:rPr lang="en-US" sz="3800" dirty="0">
                <a:ln>
                  <a:solidFill>
                    <a:schemeClr val="tx1">
                      <a:lumMod val="65000"/>
                      <a:lumOff val="35000"/>
                    </a:schemeClr>
                  </a:solidFill>
                </a:ln>
                <a:solidFill>
                  <a:srgbClr val="FFFF00"/>
                </a:solidFill>
                <a:effectLst>
                  <a:outerShdw blurRad="38100" dist="38100" dir="2700000" algn="tl">
                    <a:srgbClr val="000000">
                      <a:alpha val="43137"/>
                    </a:srgbClr>
                  </a:outerShdw>
                </a:effectLst>
                <a:latin typeface="Arial Black" pitchFamily="34" charset="0"/>
              </a:rPr>
              <a:t>Environmental Resource Permitting </a:t>
            </a:r>
            <a:r>
              <a:rPr lang="en-US" sz="2500" dirty="0">
                <a:ln>
                  <a:solidFill>
                    <a:schemeClr val="tx1">
                      <a:lumMod val="65000"/>
                      <a:lumOff val="35000"/>
                    </a:schemeClr>
                  </a:solidFill>
                </a:ln>
                <a:solidFill>
                  <a:srgbClr val="FFFF00"/>
                </a:solidFill>
                <a:effectLst>
                  <a:outerShdw blurRad="38100" dist="38100" dir="2700000" algn="tl">
                    <a:srgbClr val="000000">
                      <a:alpha val="43137"/>
                    </a:srgbClr>
                  </a:outerShdw>
                </a:effectLst>
                <a:latin typeface="Arial Black" pitchFamily="34" charset="0"/>
              </a:rPr>
              <a:t>Key Environmental Criteria </a:t>
            </a:r>
          </a:p>
          <a:p>
            <a:pPr lvl="0">
              <a:spcBef>
                <a:spcPct val="0"/>
              </a:spcBef>
              <a:defRPr/>
            </a:pPr>
            <a:endParaRPr lang="en-US" sz="2800" dirty="0">
              <a:ln>
                <a:solidFill>
                  <a:schemeClr val="tx1">
                    <a:lumMod val="65000"/>
                    <a:lumOff val="35000"/>
                  </a:schemeClr>
                </a:solidFill>
              </a:ln>
              <a:solidFill>
                <a:srgbClr val="FFFF00"/>
              </a:solidFill>
              <a:effectLst>
                <a:outerShdw blurRad="38100" dist="38100" dir="2700000" algn="tl">
                  <a:srgbClr val="000000">
                    <a:alpha val="43137"/>
                  </a:srgbClr>
                </a:outerShdw>
              </a:effectLst>
              <a:latin typeface="Arial Black" pitchFamily="34" charset="0"/>
            </a:endParaRPr>
          </a:p>
          <a:p>
            <a:pPr lvl="0">
              <a:spcBef>
                <a:spcPct val="0"/>
              </a:spcBef>
              <a:defRPr/>
            </a:pPr>
            <a:r>
              <a:rPr lang="en-US" sz="2800" dirty="0">
                <a:ln>
                  <a:solidFill>
                    <a:schemeClr val="tx1">
                      <a:lumMod val="65000"/>
                      <a:lumOff val="35000"/>
                    </a:schemeClr>
                  </a:solidFill>
                </a:ln>
                <a:solidFill>
                  <a:srgbClr val="FFFF00"/>
                </a:solidFill>
                <a:effectLst>
                  <a:outerShdw blurRad="38100" dist="38100" dir="2700000" algn="tl">
                    <a:srgbClr val="000000">
                      <a:alpha val="43137"/>
                    </a:srgbClr>
                  </a:outerShdw>
                </a:effectLst>
                <a:latin typeface="Arial Black" pitchFamily="34" charset="0"/>
              </a:rPr>
              <a:t>St. Johns River </a:t>
            </a:r>
            <a:br>
              <a:rPr lang="en-US" sz="2800" dirty="0">
                <a:ln>
                  <a:solidFill>
                    <a:schemeClr val="tx1">
                      <a:lumMod val="65000"/>
                      <a:lumOff val="35000"/>
                    </a:schemeClr>
                  </a:solidFill>
                </a:ln>
                <a:solidFill>
                  <a:srgbClr val="FFFF00"/>
                </a:solidFill>
                <a:effectLst>
                  <a:outerShdw blurRad="38100" dist="38100" dir="2700000" algn="tl">
                    <a:srgbClr val="000000">
                      <a:alpha val="43137"/>
                    </a:srgbClr>
                  </a:outerShdw>
                </a:effectLst>
                <a:latin typeface="Arial Black" pitchFamily="34" charset="0"/>
              </a:rPr>
            </a:br>
            <a:r>
              <a:rPr lang="en-US" sz="2800" dirty="0">
                <a:ln>
                  <a:solidFill>
                    <a:schemeClr val="tx1">
                      <a:lumMod val="65000"/>
                      <a:lumOff val="35000"/>
                    </a:schemeClr>
                  </a:solidFill>
                </a:ln>
                <a:solidFill>
                  <a:srgbClr val="FFFF00"/>
                </a:solidFill>
                <a:effectLst>
                  <a:outerShdw blurRad="38100" dist="38100" dir="2700000" algn="tl">
                    <a:srgbClr val="000000">
                      <a:alpha val="43137"/>
                    </a:srgbClr>
                  </a:outerShdw>
                </a:effectLst>
                <a:latin typeface="Arial Black" pitchFamily="34" charset="0"/>
              </a:rPr>
              <a:t>Water Management District</a:t>
            </a:r>
            <a:endParaRPr kumimoji="0" lang="en-US" sz="2800" b="0" i="0" u="none" strike="noStrike" kern="1200" cap="none" spc="0" normalizeH="0" baseline="0" noProof="0" dirty="0">
              <a:ln>
                <a:solidFill>
                  <a:schemeClr val="tx1">
                    <a:lumMod val="65000"/>
                    <a:lumOff val="35000"/>
                  </a:schemeClr>
                </a:solidFill>
              </a:ln>
              <a:solidFill>
                <a:srgbClr val="FFFF00"/>
              </a:solidFill>
              <a:effectLst>
                <a:outerShdw blurRad="38100" dist="38100" dir="2700000" algn="tl">
                  <a:srgbClr val="000000">
                    <a:alpha val="43137"/>
                  </a:srgbClr>
                </a:outerShdw>
              </a:effectLst>
              <a:uLnTx/>
              <a:uFillTx/>
              <a:latin typeface="Arial Black" pitchFamily="34" charset="0"/>
              <a:ea typeface="+mj-ea"/>
              <a:cs typeface="+mj-cs"/>
            </a:endParaRPr>
          </a:p>
        </p:txBody>
      </p:sp>
      <p:sp>
        <p:nvSpPr>
          <p:cNvPr id="10" name="Subtitle 2"/>
          <p:cNvSpPr txBox="1">
            <a:spLocks/>
          </p:cNvSpPr>
          <p:nvPr/>
        </p:nvSpPr>
        <p:spPr>
          <a:xfrm>
            <a:off x="3505200" y="5715000"/>
            <a:ext cx="5638800" cy="11430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ts val="0"/>
              </a:spcBef>
              <a:buClrTx/>
              <a:buSzTx/>
              <a:tabLst/>
              <a:defRPr/>
            </a:pPr>
            <a:endParaRPr kumimoji="0" lang="en-US" sz="2500" b="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itchFamily="34" charset="0"/>
              <a:cs typeface="Arial" pitchFamily="34" charset="0"/>
            </a:endParaRPr>
          </a:p>
        </p:txBody>
      </p:sp>
      <p:sp>
        <p:nvSpPr>
          <p:cNvPr id="6" name="Rectangle 5"/>
          <p:cNvSpPr/>
          <p:nvPr/>
        </p:nvSpPr>
        <p:spPr>
          <a:xfrm>
            <a:off x="0" y="0"/>
            <a:ext cx="9144000" cy="381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228600" y="73223"/>
            <a:ext cx="8763000" cy="307777"/>
          </a:xfrm>
          <a:prstGeom prst="rect">
            <a:avLst/>
          </a:prstGeom>
          <a:noFill/>
        </p:spPr>
        <p:txBody>
          <a:bodyPr wrap="square" lIns="0" tIns="0" rIns="0" bIns="0" rtlCol="0">
            <a:noAutofit/>
          </a:bodyPr>
          <a:lstStyle/>
          <a:p>
            <a:pPr algn="ctr"/>
            <a:r>
              <a:rPr lang="en-US" sz="1400" dirty="0">
                <a:solidFill>
                  <a:schemeClr val="bg1"/>
                </a:solidFill>
                <a:latin typeface="Arial Black" pitchFamily="34" charset="0"/>
              </a:rPr>
              <a:t>St. Johns River Water Management District</a:t>
            </a:r>
          </a:p>
        </p:txBody>
      </p:sp>
    </p:spTree>
    <p:extLst>
      <p:ext uri="{BB962C8B-B14F-4D97-AF65-F5344CB8AC3E}">
        <p14:creationId xmlns:p14="http://schemas.microsoft.com/office/powerpoint/2010/main" val="11761698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8001000" cy="685800"/>
          </a:xfrm>
        </p:spPr>
        <p:txBody>
          <a:bodyPr anchor="t" anchorCtr="0">
            <a:noAutofit/>
          </a:bodyPr>
          <a:lstStyle/>
          <a:p>
            <a:r>
              <a:rPr lang="en-US" dirty="0">
                <a:solidFill>
                  <a:srgbClr val="FFFF00"/>
                </a:solidFill>
              </a:rPr>
              <a:t>Who We Are</a:t>
            </a:r>
          </a:p>
        </p:txBody>
      </p:sp>
      <p:sp>
        <p:nvSpPr>
          <p:cNvPr id="6" name="TextBox 5"/>
          <p:cNvSpPr txBox="1"/>
          <p:nvPr/>
        </p:nvSpPr>
        <p:spPr>
          <a:xfrm>
            <a:off x="1066800" y="1752600"/>
            <a:ext cx="2743200" cy="3539430"/>
          </a:xfrm>
          <a:prstGeom prst="rect">
            <a:avLst/>
          </a:prstGeom>
          <a:noFill/>
        </p:spPr>
        <p:txBody>
          <a:bodyPr wrap="square" rtlCol="0">
            <a:spAutoFit/>
          </a:bodyPr>
          <a:lstStyle/>
          <a:p>
            <a:pPr marL="228600" indent="-228600">
              <a:buClr>
                <a:srgbClr val="FFFF00"/>
              </a:buClr>
              <a:buFont typeface="Arial" pitchFamily="34" charset="0"/>
              <a:buChar char="•"/>
            </a:pPr>
            <a:r>
              <a:rPr lang="en-US" sz="2800" dirty="0">
                <a:solidFill>
                  <a:schemeClr val="bg1"/>
                </a:solidFill>
                <a:effectLst>
                  <a:outerShdw blurRad="38100" dist="38100" dir="2700000" algn="tl">
                    <a:srgbClr val="000000">
                      <a:alpha val="43137"/>
                    </a:srgbClr>
                  </a:outerShdw>
                </a:effectLst>
                <a:latin typeface="Arial" pitchFamily="34" charset="0"/>
                <a:cs typeface="Arial" pitchFamily="34" charset="0"/>
              </a:rPr>
              <a:t>12,283 square miles</a:t>
            </a:r>
          </a:p>
          <a:p>
            <a:pPr marL="228600" indent="-228600">
              <a:buClr>
                <a:srgbClr val="FFFF00"/>
              </a:buClr>
              <a:buFont typeface="Arial" pitchFamily="34" charset="0"/>
              <a:buChar char="•"/>
            </a:pPr>
            <a:r>
              <a:rPr lang="en-US" sz="2800" dirty="0">
                <a:solidFill>
                  <a:schemeClr val="bg1"/>
                </a:solidFill>
                <a:effectLst>
                  <a:outerShdw blurRad="38100" dist="38100" dir="2700000" algn="tl">
                    <a:srgbClr val="000000">
                      <a:alpha val="43137"/>
                    </a:srgbClr>
                  </a:outerShdw>
                </a:effectLst>
                <a:latin typeface="Arial" pitchFamily="34" charset="0"/>
                <a:cs typeface="Arial" pitchFamily="34" charset="0"/>
              </a:rPr>
              <a:t>Covers all or part of 18 counties in northeast and east-central Florida</a:t>
            </a:r>
          </a:p>
        </p:txBody>
      </p:sp>
      <p:pic>
        <p:nvPicPr>
          <p:cNvPr id="8" name="Picture 7" descr="FL water management districts.png"/>
          <p:cNvPicPr>
            <a:picLocks noChangeAspect="1"/>
          </p:cNvPicPr>
          <p:nvPr/>
        </p:nvPicPr>
        <p:blipFill>
          <a:blip r:embed="rId3" cstate="print"/>
          <a:stretch>
            <a:fillRect/>
          </a:stretch>
        </p:blipFill>
        <p:spPr>
          <a:xfrm>
            <a:off x="3733800" y="1485890"/>
            <a:ext cx="5143510" cy="5143510"/>
          </a:xfrm>
          <a:prstGeom prst="rect">
            <a:avLst/>
          </a:prstGeom>
        </p:spPr>
      </p:pic>
      <p:sp>
        <p:nvSpPr>
          <p:cNvPr id="5" name="TextBox 4"/>
          <p:cNvSpPr txBox="1"/>
          <p:nvPr/>
        </p:nvSpPr>
        <p:spPr>
          <a:xfrm>
            <a:off x="1943100" y="5477470"/>
            <a:ext cx="5486400" cy="369332"/>
          </a:xfrm>
          <a:prstGeom prst="rect">
            <a:avLst/>
          </a:prstGeom>
          <a:noFill/>
        </p:spPr>
        <p:txBody>
          <a:bodyPr wrap="square" rtlCol="0">
            <a:spAutoFit/>
          </a:bodyPr>
          <a:lstStyle/>
          <a:p>
            <a:r>
              <a:rPr lang="en-US" dirty="0">
                <a:latin typeface="Arial" pitchFamily="34" charset="0"/>
                <a:cs typeface="Arial" pitchFamily="34" charset="0"/>
              </a:rPr>
              <a:t>.</a:t>
            </a:r>
            <a:endParaRPr lang="en-US" dirty="0"/>
          </a:p>
        </p:txBody>
      </p:sp>
    </p:spTree>
    <p:extLst>
      <p:ext uri="{BB962C8B-B14F-4D97-AF65-F5344CB8AC3E}">
        <p14:creationId xmlns:p14="http://schemas.microsoft.com/office/powerpoint/2010/main" val="42439606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Environmental Considerations </a:t>
            </a:r>
          </a:p>
        </p:txBody>
      </p:sp>
      <p:sp>
        <p:nvSpPr>
          <p:cNvPr id="3" name="Content Placeholder 2"/>
          <p:cNvSpPr>
            <a:spLocks noGrp="1"/>
          </p:cNvSpPr>
          <p:nvPr>
            <p:ph idx="1"/>
          </p:nvPr>
        </p:nvSpPr>
        <p:spPr>
          <a:xfrm>
            <a:off x="1066800" y="2133600"/>
            <a:ext cx="7924800" cy="4525963"/>
          </a:xfrm>
        </p:spPr>
        <p:txBody>
          <a:bodyPr/>
          <a:lstStyle/>
          <a:p>
            <a:r>
              <a:rPr lang="en-US" b="0" dirty="0"/>
              <a:t>Wetland/Surface Waters</a:t>
            </a:r>
          </a:p>
          <a:p>
            <a:r>
              <a:rPr lang="en-US" b="0" dirty="0"/>
              <a:t>Wetland/Surface Waters delineation  </a:t>
            </a:r>
          </a:p>
          <a:p>
            <a:r>
              <a:rPr lang="en-US" b="0" dirty="0"/>
              <a:t>Elimination and reduction of impacts</a:t>
            </a:r>
          </a:p>
          <a:p>
            <a:r>
              <a:rPr lang="en-US" b="0" dirty="0"/>
              <a:t>Public interest test</a:t>
            </a:r>
          </a:p>
          <a:p>
            <a:r>
              <a:rPr lang="en-US" b="0" dirty="0"/>
              <a:t>Secondary impacts</a:t>
            </a:r>
          </a:p>
          <a:p>
            <a:r>
              <a:rPr lang="en-US" b="0" dirty="0"/>
              <a:t>Cumulative impacts</a:t>
            </a:r>
          </a:p>
          <a:p>
            <a:r>
              <a:rPr lang="en-US" b="0" dirty="0"/>
              <a:t>Mitigation</a:t>
            </a:r>
          </a:p>
        </p:txBody>
      </p:sp>
    </p:spTree>
    <p:extLst>
      <p:ext uri="{BB962C8B-B14F-4D97-AF65-F5344CB8AC3E}">
        <p14:creationId xmlns:p14="http://schemas.microsoft.com/office/powerpoint/2010/main" val="18520904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subTitle" idx="1"/>
          </p:nvPr>
        </p:nvSpPr>
        <p:spPr>
          <a:xfrm>
            <a:off x="990600" y="914400"/>
            <a:ext cx="8001000" cy="990600"/>
          </a:xfrm>
        </p:spPr>
        <p:txBody>
          <a:bodyPr/>
          <a:lstStyle/>
          <a:p>
            <a:r>
              <a:rPr lang="en-US" dirty="0"/>
              <a:t>Wetlands and Surface Waters</a:t>
            </a:r>
          </a:p>
        </p:txBody>
      </p:sp>
      <p:sp>
        <p:nvSpPr>
          <p:cNvPr id="3" name="Rectangle 2"/>
          <p:cNvSpPr/>
          <p:nvPr/>
        </p:nvSpPr>
        <p:spPr>
          <a:xfrm>
            <a:off x="1676400" y="1981200"/>
            <a:ext cx="6324600" cy="1200329"/>
          </a:xfrm>
          <a:prstGeom prst="rect">
            <a:avLst/>
          </a:prstGeom>
        </p:spPr>
        <p:txBody>
          <a:bodyPr wrap="square">
            <a:spAutoFit/>
          </a:bodyPr>
          <a:lstStyle/>
          <a:p>
            <a:pPr marL="174625" indent="-174625">
              <a:spcBef>
                <a:spcPts val="500"/>
              </a:spcBef>
              <a:buClr>
                <a:srgbClr val="FFFF00"/>
              </a:buClr>
            </a:pP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WMDs regulate all isolated and connected wetlands and surface waters (other surface waters: OSW)</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a:t/>
            </a:r>
            <a:br>
              <a:rPr lang="en-US" dirty="0"/>
            </a:br>
            <a:r>
              <a:rPr lang="en-US" dirty="0"/>
              <a:t/>
            </a:r>
            <a:br>
              <a:rPr lang="en-US" dirty="0"/>
            </a:br>
            <a:r>
              <a:rPr lang="en-US" dirty="0"/>
              <a:t>Wetlands/Surface Waters Delineation 62-340, F.A.C</a:t>
            </a:r>
          </a:p>
        </p:txBody>
      </p:sp>
    </p:spTree>
    <p:extLst>
      <p:ext uri="{BB962C8B-B14F-4D97-AF65-F5344CB8AC3E}">
        <p14:creationId xmlns:p14="http://schemas.microsoft.com/office/powerpoint/2010/main" val="40797423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Surface Waters / Wetlands</a:t>
            </a:r>
          </a:p>
        </p:txBody>
      </p:sp>
      <p:sp>
        <p:nvSpPr>
          <p:cNvPr id="4" name="Text Box 1027"/>
          <p:cNvSpPr txBox="1">
            <a:spLocks noChangeArrowheads="1"/>
          </p:cNvSpPr>
          <p:nvPr/>
        </p:nvSpPr>
        <p:spPr bwMode="auto">
          <a:xfrm>
            <a:off x="1066800" y="1295400"/>
            <a:ext cx="7924800" cy="4275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algn="ctr" eaLnBrk="1" hangingPunct="1"/>
            <a:r>
              <a:rPr lang="en-US" altLang="en-US" sz="1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 defined in Florida Administrative Code 62-340 </a:t>
            </a:r>
          </a:p>
          <a:p>
            <a:pPr algn="ctr" eaLnBrk="1" hangingPunct="1"/>
            <a:r>
              <a:rPr lang="en-US" altLang="en-US" sz="1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a:t>
            </a:r>
            <a:r>
              <a:rPr lang="en-US" altLang="en-US" sz="18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Florida Statute </a:t>
            </a:r>
            <a:r>
              <a:rPr lang="en-US" altLang="en-US" sz="1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373:</a:t>
            </a:r>
          </a:p>
          <a:p>
            <a:pPr eaLnBrk="1" hangingPunct="1">
              <a:lnSpc>
                <a:spcPct val="110000"/>
              </a:lnSpc>
              <a:spcBef>
                <a:spcPct val="50000"/>
              </a:spcBef>
            </a:pPr>
            <a:r>
              <a:rPr lang="en-US" altLang="en-US" sz="1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“…areas that are inundated or saturated by surface water or ground water at a frequency and a duration sufficient to support, and under normal circumstances do support, a prevalence of vegetation typically adapted for life in saturated soils….(that are) generally classified as hydric or alluvial….(with) prevalent vegetation …(that) generally consists of facultative or obligate hydrophytic macrophytes….”</a:t>
            </a:r>
          </a:p>
          <a:p>
            <a:pPr eaLnBrk="1" hangingPunct="1">
              <a:lnSpc>
                <a:spcPct val="110000"/>
              </a:lnSpc>
              <a:spcBef>
                <a:spcPct val="50000"/>
              </a:spcBef>
            </a:pPr>
            <a:r>
              <a:rPr lang="en-US" altLang="en-US" sz="1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“Florida wetlands generally include swamps, marshes, bayheads, bogs, cypress domes and strands, sloughs, wet prairies, riverine swamps and marshes, mangrove swamps and other similar areas.  Florida wetlands generally do not include longleaf or slash pine flatwoods with an understory dominated by saw palmet</a:t>
            </a:r>
            <a:r>
              <a:rPr lang="en-US" altLang="en-US" sz="1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a:t>
            </a:r>
          </a:p>
        </p:txBody>
      </p:sp>
    </p:spTree>
    <p:extLst>
      <p:ext uri="{BB962C8B-B14F-4D97-AF65-F5344CB8AC3E}">
        <p14:creationId xmlns:p14="http://schemas.microsoft.com/office/powerpoint/2010/main" val="34461450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7924800" cy="685800"/>
          </a:xfrm>
        </p:spPr>
        <p:txBody>
          <a:bodyPr/>
          <a:lstStyle/>
          <a:p>
            <a:r>
              <a:rPr lang="en-US" dirty="0">
                <a:solidFill>
                  <a:srgbClr val="FFFF00"/>
                </a:solidFill>
              </a:rPr>
              <a:t>Surface Waters / Wetlands</a:t>
            </a:r>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29200" y="2057400"/>
            <a:ext cx="3657600" cy="3657600"/>
          </a:xfrm>
          <a:prstGeom prst="rect">
            <a:avLst/>
          </a:prstGeom>
        </p:spPr>
      </p:pic>
      <p:sp>
        <p:nvSpPr>
          <p:cNvPr id="3" name="Rectangle 2"/>
          <p:cNvSpPr/>
          <p:nvPr/>
        </p:nvSpPr>
        <p:spPr>
          <a:xfrm>
            <a:off x="1066800" y="1295400"/>
            <a:ext cx="3411415" cy="3293209"/>
          </a:xfrm>
          <a:prstGeom prst="rect">
            <a:avLst/>
          </a:prstGeom>
        </p:spPr>
        <p:txBody>
          <a:bodyPr wrap="square">
            <a:spAutoFit/>
          </a:bodyPr>
          <a:lstStyle/>
          <a:p>
            <a:pPr>
              <a:spcBef>
                <a:spcPts val="500"/>
              </a:spcBef>
            </a:pPr>
            <a:r>
              <a:rPr lang="en-US" b="1" i="1" u="sng" dirty="0">
                <a:solidFill>
                  <a:schemeClr val="bg1"/>
                </a:solidFill>
                <a:effectLst>
                  <a:outerShdw blurRad="38100" dist="38100" dir="2700000" algn="tl">
                    <a:srgbClr val="000000">
                      <a:alpha val="43137"/>
                    </a:srgbClr>
                  </a:outerShdw>
                </a:effectLst>
                <a:latin typeface="Arial Black" panose="020B0A04020102020204" pitchFamily="34" charset="0"/>
                <a:cs typeface="Arial" pitchFamily="34" charset="0"/>
              </a:rPr>
              <a:t>Important Highlights</a:t>
            </a:r>
          </a:p>
          <a:p>
            <a:pPr marL="174625" indent="-174625">
              <a:spcBef>
                <a:spcPts val="500"/>
              </a:spcBef>
              <a:buClr>
                <a:srgbClr val="FFFF00"/>
              </a:buClr>
              <a:buFont typeface="Arial" pitchFamily="34" charset="0"/>
              <a:buChar char="•"/>
            </a:pPr>
            <a:endParaRPr lang="en-US" sz="15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174625" indent="-174625">
              <a:spcBef>
                <a:spcPts val="500"/>
              </a:spcBef>
              <a:buClr>
                <a:srgbClr val="FFFF00"/>
              </a:buClr>
              <a:buFont typeface="Arial" pitchFamily="34" charset="0"/>
              <a:buChar char="•"/>
            </a:pPr>
            <a:r>
              <a:rPr lang="en-US" sz="15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 delineate wetlands, use the definition first. </a:t>
            </a:r>
          </a:p>
          <a:p>
            <a:pPr marL="174625" indent="-174625">
              <a:spcBef>
                <a:spcPts val="500"/>
              </a:spcBef>
              <a:buClr>
                <a:srgbClr val="FFFF00"/>
              </a:buClr>
              <a:buFont typeface="Arial" pitchFamily="34" charset="0"/>
              <a:buChar char="•"/>
            </a:pPr>
            <a:r>
              <a:rPr lang="en-US" sz="15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Otherwise, use  the methodology 62-340 requires two out of three indicators</a:t>
            </a:r>
          </a:p>
          <a:p>
            <a:pPr marL="174625" indent="-174625">
              <a:spcBef>
                <a:spcPts val="500"/>
              </a:spcBef>
              <a:buClr>
                <a:srgbClr val="FFFF00"/>
              </a:buClr>
              <a:buFont typeface="Arial" pitchFamily="34" charset="0"/>
              <a:buChar char="•"/>
            </a:pPr>
            <a:r>
              <a:rPr lang="en-US" sz="15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Ability to delineate wetlands in altered conditions.  </a:t>
            </a:r>
          </a:p>
          <a:p>
            <a:pPr marL="174625" indent="-174625">
              <a:spcBef>
                <a:spcPts val="500"/>
              </a:spcBef>
              <a:buClr>
                <a:srgbClr val="FFFF00"/>
              </a:buClr>
              <a:buFont typeface="Arial" pitchFamily="34" charset="0"/>
              <a:buChar char="•"/>
            </a:pPr>
            <a:r>
              <a:rPr lang="en-US" sz="15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Vegetation lists are slightly different from U.S. Army Corps</a:t>
            </a:r>
          </a:p>
          <a:p>
            <a:pPr marL="174625" indent="-174625">
              <a:spcBef>
                <a:spcPts val="500"/>
              </a:spcBef>
              <a:buClr>
                <a:srgbClr val="FFFF00"/>
              </a:buClr>
              <a:buFont typeface="Arial" pitchFamily="34" charset="0"/>
              <a:buChar char="•"/>
            </a:pPr>
            <a:endParaRPr lang="en-US" sz="15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53337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H:\comm\jsloane\lhart-wetland presentation\Mvc-021f.tif"/>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080000" y="3657600"/>
            <a:ext cx="3556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508392" y="509826"/>
            <a:ext cx="2774863" cy="861774"/>
          </a:xfrm>
          <a:prstGeom prst="rect">
            <a:avLst/>
          </a:prstGeom>
        </p:spPr>
        <p:txBody>
          <a:bodyPr wrap="none">
            <a:spAutoFit/>
          </a:bodyPr>
          <a:lstStyle/>
          <a:p>
            <a:pPr algn="ctr"/>
            <a:r>
              <a:rPr lang="en-US" sz="2500" dirty="0">
                <a:solidFill>
                  <a:srgbClr val="FFFF00"/>
                </a:solidFill>
                <a:effectLst>
                  <a:outerShdw blurRad="38100" dist="38100" dir="2700000" algn="tl">
                    <a:srgbClr val="000000">
                      <a:alpha val="43137"/>
                    </a:srgbClr>
                  </a:outerShdw>
                </a:effectLst>
                <a:latin typeface="Arial Black" panose="020B0A04020102020204" pitchFamily="34" charset="0"/>
              </a:rPr>
              <a:t> Wetland types</a:t>
            </a:r>
          </a:p>
          <a:p>
            <a:pPr algn="ctr"/>
            <a:r>
              <a:rPr lang="en-US" sz="2500" i="1" dirty="0">
                <a:solidFill>
                  <a:srgbClr val="FFFF00"/>
                </a:solidFill>
                <a:effectLst>
                  <a:outerShdw blurRad="38100" dist="38100" dir="2700000" algn="tl">
                    <a:srgbClr val="000000">
                      <a:alpha val="43137"/>
                    </a:srgbClr>
                  </a:outerShdw>
                </a:effectLst>
                <a:latin typeface="Arial Black" panose="020B0A04020102020204" pitchFamily="34" charset="0"/>
              </a:rPr>
              <a:t> </a:t>
            </a:r>
          </a:p>
        </p:txBody>
      </p:sp>
      <p:pic>
        <p:nvPicPr>
          <p:cNvPr id="1027" name="Picture 3"/>
          <p:cNvPicPr>
            <a:picLocks noChangeAspect="1" noChangeArrowheads="1"/>
          </p:cNvPicPr>
          <p:nvPr/>
        </p:nvPicPr>
        <p:blipFill>
          <a:blip r:embed="rId4" cstate="print"/>
          <a:srcRect/>
          <a:stretch>
            <a:fillRect/>
          </a:stretch>
        </p:blipFill>
        <p:spPr bwMode="auto">
          <a:xfrm>
            <a:off x="1219200" y="4191000"/>
            <a:ext cx="3225800" cy="2419350"/>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6400800" y="685800"/>
            <a:ext cx="2286000" cy="2826962"/>
          </a:xfrm>
          <a:prstGeom prst="rect">
            <a:avLst/>
          </a:prstGeom>
          <a:noFill/>
          <a:ln w="9525">
            <a:noFill/>
            <a:miter lim="800000"/>
            <a:headEnd/>
            <a:tailEnd/>
          </a:ln>
        </p:spPr>
      </p:pic>
      <p:pic>
        <p:nvPicPr>
          <p:cNvPr id="1029" name="Picture 5"/>
          <p:cNvPicPr>
            <a:picLocks noChangeAspect="1" noChangeArrowheads="1"/>
          </p:cNvPicPr>
          <p:nvPr/>
        </p:nvPicPr>
        <p:blipFill>
          <a:blip r:embed="rId6" cstate="print"/>
          <a:srcRect/>
          <a:stretch>
            <a:fillRect/>
          </a:stretch>
        </p:blipFill>
        <p:spPr bwMode="auto">
          <a:xfrm>
            <a:off x="990600" y="1066800"/>
            <a:ext cx="3378200" cy="2533650"/>
          </a:xfrm>
          <a:prstGeom prst="rect">
            <a:avLst/>
          </a:prstGeom>
          <a:noFill/>
          <a:ln w="9525">
            <a:noFill/>
            <a:miter lim="800000"/>
            <a:headEnd/>
            <a:tailEnd/>
          </a:ln>
        </p:spPr>
      </p:pic>
    </p:spTree>
    <p:extLst>
      <p:ext uri="{BB962C8B-B14F-4D97-AF65-F5344CB8AC3E}">
        <p14:creationId xmlns:p14="http://schemas.microsoft.com/office/powerpoint/2010/main" val="336207673"/>
      </p:ext>
    </p:extLst>
  </p:cSld>
  <p:clrMapOvr>
    <a:masterClrMapping/>
  </p:clrMapOvr>
  <p:timing>
    <p:tnLst>
      <p:par>
        <p:cTn id="1" dur="indefinite" restart="never" nodeType="tmRoot"/>
      </p:par>
    </p:tnLst>
  </p:timing>
</p:sld>
</file>

<file path=ppt/theme/theme1.xml><?xml version="1.0" encoding="utf-8"?>
<a:theme xmlns:a="http://schemas.openxmlformats.org/drawingml/2006/main" name="SJRWMD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SJRWMD presentation template</Template>
  <TotalTime>2552</TotalTime>
  <Words>962</Words>
  <Application>Microsoft Office PowerPoint</Application>
  <PresentationFormat>On-screen Show (4:3)</PresentationFormat>
  <Paragraphs>70</Paragraphs>
  <Slides>8</Slides>
  <Notes>7</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SJRWMD presentation template</vt:lpstr>
      <vt:lpstr>PowerPoint Presentation</vt:lpstr>
      <vt:lpstr>Who We Are</vt:lpstr>
      <vt:lpstr>Environmental Considerations </vt:lpstr>
      <vt:lpstr>PowerPoint Presentation</vt:lpstr>
      <vt:lpstr>   Wetlands/Surface Waters Delineation 62-340, F.A.C</vt:lpstr>
      <vt:lpstr>Surface Waters / Wetlands</vt:lpstr>
      <vt:lpstr>Surface Waters / Wetlands</vt:lpstr>
      <vt:lpstr>PowerPoint Presentation</vt:lpstr>
    </vt:vector>
  </TitlesOfParts>
  <Company>SJRWMD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Header goes here</dc:title>
  <dc:creator>bhickenl</dc:creator>
  <cp:lastModifiedBy>Administrator</cp:lastModifiedBy>
  <cp:revision>385</cp:revision>
  <dcterms:created xsi:type="dcterms:W3CDTF">2012-08-01T15:08:06Z</dcterms:created>
  <dcterms:modified xsi:type="dcterms:W3CDTF">2018-04-13T14:17:12Z</dcterms:modified>
</cp:coreProperties>
</file>